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7" r:id="rId2"/>
    <p:sldId id="304" r:id="rId3"/>
    <p:sldId id="305" r:id="rId4"/>
    <p:sldId id="306" r:id="rId5"/>
    <p:sldId id="307" r:id="rId6"/>
    <p:sldId id="323" r:id="rId7"/>
    <p:sldId id="311" r:id="rId8"/>
    <p:sldId id="310" r:id="rId9"/>
    <p:sldId id="303" r:id="rId10"/>
    <p:sldId id="308" r:id="rId11"/>
    <p:sldId id="312" r:id="rId12"/>
    <p:sldId id="309" r:id="rId13"/>
    <p:sldId id="313" r:id="rId14"/>
    <p:sldId id="314" r:id="rId15"/>
    <p:sldId id="315" r:id="rId16"/>
    <p:sldId id="324" r:id="rId17"/>
    <p:sldId id="316" r:id="rId18"/>
    <p:sldId id="320" r:id="rId19"/>
    <p:sldId id="321" r:id="rId20"/>
    <p:sldId id="322" r:id="rId21"/>
  </p:sldIdLst>
  <p:sldSz cx="9144000" cy="6858000" type="screen4x3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7401" autoAdjust="0"/>
    <p:restoredTop sz="94660"/>
  </p:normalViewPr>
  <p:slideViewPr>
    <p:cSldViewPr>
      <p:cViewPr varScale="1">
        <p:scale>
          <a:sx n="93" d="100"/>
          <a:sy n="93" d="100"/>
        </p:scale>
        <p:origin x="-80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250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notesMaster" Target="notesMasters/notesMaster1.xml"/><Relationship Id="rId23" Type="http://schemas.openxmlformats.org/officeDocument/2006/relationships/printerSettings" Target="printerSettings/printerSettings1.bin"/><Relationship Id="rId24" Type="http://schemas.openxmlformats.org/officeDocument/2006/relationships/presProps" Target="presProps.xml"/><Relationship Id="rId25" Type="http://schemas.openxmlformats.org/officeDocument/2006/relationships/viewProps" Target="viewProps.xml"/><Relationship Id="rId26" Type="http://schemas.openxmlformats.org/officeDocument/2006/relationships/theme" Target="theme/theme1.xml"/><Relationship Id="rId27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4" y="1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65330F-4B2B-4B08-8852-A69990A73089}" type="datetimeFigureOut">
              <a:rPr lang="en-NZ" smtClean="0"/>
              <a:pPr/>
              <a:t>13/05/12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4"/>
            <a:ext cx="5438140" cy="44669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428584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4" y="9428584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C57EA4-ED54-416B-9D00-9F472E69FD36}" type="slidenum">
              <a:rPr lang="en-NZ" smtClean="0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1089571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5225878-9A99-47B2-86E9-A456A9D74351}" type="slidenum">
              <a:rPr lang="en-US" smtClean="0"/>
              <a:pPr/>
              <a:t>1</a:t>
            </a:fld>
            <a:endParaRPr lang="en-US" dirty="0" smtClean="0"/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C57EA4-ED54-416B-9D00-9F472E69FD36}" type="slidenum">
              <a:rPr lang="en-NZ" smtClean="0"/>
              <a:pPr/>
              <a:t>6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790214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B9CED43-FA43-474E-B7F6-666691B1DB12}" type="datetimeFigureOut">
              <a:rPr lang="en-NZ" smtClean="0"/>
              <a:pPr/>
              <a:t>13/05/12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D041629-4CF5-47D0-9C79-6DB51C1BC697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B9CED43-FA43-474E-B7F6-666691B1DB12}" type="datetimeFigureOut">
              <a:rPr lang="en-NZ" smtClean="0"/>
              <a:pPr/>
              <a:t>13/05/12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D041629-4CF5-47D0-9C79-6DB51C1BC697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B9CED43-FA43-474E-B7F6-666691B1DB12}" type="datetimeFigureOut">
              <a:rPr lang="en-NZ" smtClean="0"/>
              <a:pPr/>
              <a:t>13/05/12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D041629-4CF5-47D0-9C79-6DB51C1BC697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B9CED43-FA43-474E-B7F6-666691B1DB12}" type="datetimeFigureOut">
              <a:rPr lang="en-NZ" smtClean="0"/>
              <a:pPr/>
              <a:t>13/05/12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D041629-4CF5-47D0-9C79-6DB51C1BC697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B9CED43-FA43-474E-B7F6-666691B1DB12}" type="datetimeFigureOut">
              <a:rPr lang="en-NZ" smtClean="0"/>
              <a:pPr/>
              <a:t>13/05/12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D041629-4CF5-47D0-9C79-6DB51C1BC697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B9CED43-FA43-474E-B7F6-666691B1DB12}" type="datetimeFigureOut">
              <a:rPr lang="en-NZ" smtClean="0"/>
              <a:pPr/>
              <a:t>13/05/12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D041629-4CF5-47D0-9C79-6DB51C1BC697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B9CED43-FA43-474E-B7F6-666691B1DB12}" type="datetimeFigureOut">
              <a:rPr lang="en-NZ" smtClean="0"/>
              <a:pPr/>
              <a:t>13/05/12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D041629-4CF5-47D0-9C79-6DB51C1BC697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B9CED43-FA43-474E-B7F6-666691B1DB12}" type="datetimeFigureOut">
              <a:rPr lang="en-NZ" smtClean="0"/>
              <a:pPr/>
              <a:t>13/05/12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D041629-4CF5-47D0-9C79-6DB51C1BC697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B9CED43-FA43-474E-B7F6-666691B1DB12}" type="datetimeFigureOut">
              <a:rPr lang="en-NZ" smtClean="0"/>
              <a:pPr/>
              <a:t>13/05/12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D041629-4CF5-47D0-9C79-6DB51C1BC697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B9CED43-FA43-474E-B7F6-666691B1DB12}" type="datetimeFigureOut">
              <a:rPr lang="en-NZ" smtClean="0"/>
              <a:pPr/>
              <a:t>13/05/12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D041629-4CF5-47D0-9C79-6DB51C1BC697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-36512" y="6453336"/>
            <a:ext cx="9180512" cy="404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3"/>
          <p:cNvPicPr>
            <a:picLocks noChangeAspect="1" noChangeArrowheads="1"/>
          </p:cNvPicPr>
          <p:nvPr userDrawn="1"/>
        </p:nvPicPr>
        <p:blipFill>
          <a:blip r:embed="rId13"/>
          <a:srcRect l="21425" r="17333"/>
          <a:stretch>
            <a:fillRect/>
          </a:stretch>
        </p:blipFill>
        <p:spPr bwMode="auto">
          <a:xfrm>
            <a:off x="-703" y="0"/>
            <a:ext cx="9157634" cy="188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e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7.png"/><Relationship Id="rId3" Type="http://schemas.openxmlformats.org/officeDocument/2006/relationships/image" Target="../media/image8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0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2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en-US" dirty="0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en-US" dirty="0" smtClean="0"/>
          </a:p>
        </p:txBody>
      </p:sp>
      <p:pic>
        <p:nvPicPr>
          <p:cNvPr id="2052" name="Picture 4" descr="PowerPoint(logos)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30163" y="0"/>
            <a:ext cx="9174163" cy="6878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1331640" y="2852539"/>
            <a:ext cx="6781800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4000" b="1" dirty="0" smtClean="0">
                <a:solidFill>
                  <a:srgbClr val="000099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e-</a:t>
            </a:r>
            <a:r>
              <a:rPr lang="en-US" sz="4000" b="1" dirty="0" err="1" smtClean="0">
                <a:solidFill>
                  <a:srgbClr val="000099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asTTle</a:t>
            </a:r>
            <a:r>
              <a:rPr lang="en-US" sz="4000" b="1" dirty="0" smtClean="0">
                <a:solidFill>
                  <a:srgbClr val="000099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writing</a:t>
            </a:r>
          </a:p>
          <a:p>
            <a:pPr algn="ctr"/>
            <a:r>
              <a:rPr lang="en-US" sz="3600" b="1" dirty="0" smtClean="0">
                <a:solidFill>
                  <a:srgbClr val="000099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en-US" sz="3600" b="1" dirty="0" smtClean="0">
                <a:solidFill>
                  <a:srgbClr val="000099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en-US" sz="2400" b="1" dirty="0" smtClean="0">
                <a:solidFill>
                  <a:srgbClr val="000099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Fraser</a:t>
            </a:r>
          </a:p>
          <a:p>
            <a:pPr algn="ctr"/>
            <a:r>
              <a:rPr lang="en-US" sz="2400" b="1" dirty="0" smtClean="0">
                <a:solidFill>
                  <a:srgbClr val="000099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14 May 2012</a:t>
            </a:r>
            <a:endParaRPr lang="en-US" sz="2400" b="1" dirty="0">
              <a:solidFill>
                <a:srgbClr val="000099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108520" y="6480720"/>
            <a:ext cx="9289032" cy="404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4"/>
          <a:srcRect l="21425" r="17333"/>
          <a:stretch>
            <a:fillRect/>
          </a:stretch>
        </p:blipFill>
        <p:spPr bwMode="auto">
          <a:xfrm>
            <a:off x="-703" y="0"/>
            <a:ext cx="9157634" cy="188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3568" y="1150902"/>
            <a:ext cx="8017090" cy="5230426"/>
          </a:xfrm>
          <a:prstGeom prst="rect">
            <a:avLst/>
          </a:prstGeom>
          <a:noFill/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Individual Learning </a:t>
            </a:r>
            <a:r>
              <a:rPr lang="en-NZ" sz="4000" dirty="0" smtClean="0">
                <a:latin typeface="+mj-lt"/>
                <a:ea typeface="+mj-ea"/>
                <a:cs typeface="+mj-cs"/>
              </a:rPr>
              <a:t>P</a:t>
            </a:r>
            <a:r>
              <a:rPr kumimoji="0" lang="en-NZ" sz="4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athways</a:t>
            </a:r>
            <a:r>
              <a:rPr kumimoji="0" lang="en-NZ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lang="en-NZ" sz="4000" dirty="0" smtClean="0">
                <a:latin typeface="+mj-lt"/>
                <a:ea typeface="+mj-ea"/>
                <a:cs typeface="+mj-cs"/>
              </a:rPr>
              <a:t>R</a:t>
            </a:r>
            <a:r>
              <a:rPr kumimoji="0" lang="en-NZ" sz="40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eport</a:t>
            </a:r>
            <a:endParaRPr kumimoji="0" lang="en-NZ" sz="4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Strengths, Gaps and Achieved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NZ" dirty="0" smtClean="0"/>
              <a:t>When a score on an element is:</a:t>
            </a:r>
          </a:p>
          <a:p>
            <a:r>
              <a:rPr lang="en-NZ" b="1" dirty="0" smtClean="0"/>
              <a:t>	high</a:t>
            </a:r>
            <a:r>
              <a:rPr lang="en-NZ" dirty="0" smtClean="0"/>
              <a:t> given the overall score then it is listed 	as a </a:t>
            </a:r>
            <a:r>
              <a:rPr lang="en-NZ" b="1" dirty="0" smtClean="0"/>
              <a:t>Strength</a:t>
            </a:r>
            <a:r>
              <a:rPr lang="en-NZ" dirty="0" smtClean="0"/>
              <a:t>.</a:t>
            </a:r>
          </a:p>
          <a:p>
            <a:r>
              <a:rPr lang="en-NZ" b="1" dirty="0" smtClean="0"/>
              <a:t>	low</a:t>
            </a:r>
            <a:r>
              <a:rPr lang="en-NZ" dirty="0" smtClean="0"/>
              <a:t> given the overall score then it is listed 	as a </a:t>
            </a:r>
            <a:r>
              <a:rPr lang="en-NZ" b="1" dirty="0" smtClean="0"/>
              <a:t>Gap</a:t>
            </a:r>
            <a:r>
              <a:rPr lang="en-NZ" dirty="0" smtClean="0"/>
              <a:t>.</a:t>
            </a:r>
          </a:p>
          <a:p>
            <a:r>
              <a:rPr lang="en-NZ" dirty="0" smtClean="0"/>
              <a:t>	about what would be expected given the 	overall score then it is listed as </a:t>
            </a:r>
            <a:r>
              <a:rPr lang="en-NZ" b="1" dirty="0" smtClean="0"/>
              <a:t>Achieved</a:t>
            </a:r>
            <a:r>
              <a:rPr lang="en-NZ" dirty="0" smtClean="0"/>
              <a:t>.</a:t>
            </a:r>
          </a:p>
          <a:p>
            <a:pPr>
              <a:buNone/>
            </a:pPr>
            <a:endParaRPr lang="en-NZ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e-</a:t>
            </a:r>
            <a:r>
              <a:rPr lang="en-NZ" dirty="0" err="1" smtClean="0"/>
              <a:t>asTTle</a:t>
            </a:r>
            <a:r>
              <a:rPr lang="en-NZ" dirty="0" smtClean="0"/>
              <a:t> writing scores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512" y="1628975"/>
            <a:ext cx="8640960" cy="1584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Content Placeholder 2"/>
          <p:cNvSpPr txBox="1">
            <a:spLocks/>
          </p:cNvSpPr>
          <p:nvPr/>
        </p:nvSpPr>
        <p:spPr>
          <a:xfrm>
            <a:off x="457200" y="3861048"/>
            <a:ext cx="8229600" cy="2265115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NZ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Notice: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NZ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No scores related to d</a:t>
            </a:r>
            <a:r>
              <a:rPr kumimoji="0" lang="en-NZ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eep and surface </a:t>
            </a:r>
            <a:r>
              <a:rPr lang="en-NZ" sz="3200" dirty="0" smtClean="0"/>
              <a:t>f</a:t>
            </a:r>
            <a:r>
              <a:rPr kumimoji="0" lang="en-NZ" sz="32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eatures</a:t>
            </a:r>
            <a:r>
              <a:rPr kumimoji="0" lang="en-NZ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NZ" sz="3200" baseline="0" dirty="0" smtClean="0"/>
              <a:t>No</a:t>
            </a:r>
            <a:r>
              <a:rPr lang="en-NZ" sz="3200" dirty="0" smtClean="0"/>
              <a:t> scale scores for the individual elements.</a:t>
            </a:r>
            <a:endParaRPr kumimoji="0" lang="en-NZ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The Curriculum Levels Report</a:t>
            </a:r>
            <a:endParaRPr lang="en-NZ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1520" y="1628800"/>
            <a:ext cx="4735299" cy="3240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75856" y="2780928"/>
            <a:ext cx="5109210" cy="34975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 dirty="0" smtClean="0"/>
              <a:t>National reference information for     e-</a:t>
            </a:r>
            <a:r>
              <a:rPr lang="en-NZ" dirty="0" err="1" smtClean="0"/>
              <a:t>asTTle</a:t>
            </a:r>
            <a:r>
              <a:rPr lang="en-NZ" dirty="0" smtClean="0"/>
              <a:t> writing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National reference information is available for:</a:t>
            </a:r>
          </a:p>
          <a:p>
            <a:r>
              <a:rPr lang="en-US" dirty="0" smtClean="0"/>
              <a:t>Year level</a:t>
            </a:r>
          </a:p>
          <a:p>
            <a:r>
              <a:rPr lang="en-US" dirty="0" smtClean="0"/>
              <a:t>Year level by gender</a:t>
            </a:r>
          </a:p>
          <a:p>
            <a:r>
              <a:rPr lang="en-US" dirty="0" smtClean="0"/>
              <a:t>Year level by ethnicity</a:t>
            </a:r>
          </a:p>
          <a:p>
            <a:r>
              <a:rPr lang="en-US" dirty="0" smtClean="0"/>
              <a:t>Year level by region</a:t>
            </a:r>
          </a:p>
          <a:p>
            <a:r>
              <a:rPr lang="en-US" dirty="0" smtClean="0"/>
              <a:t>Year level by “English at home”</a:t>
            </a:r>
          </a:p>
          <a:p>
            <a:r>
              <a:rPr lang="en-US" dirty="0" smtClean="0"/>
              <a:t>Year level by “schools like us”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norms"/>
          <p:cNvPicPr>
            <a:picLocks noChangeAspect="1" noChangeArrowheads="1"/>
          </p:cNvPicPr>
          <p:nvPr/>
        </p:nvPicPr>
        <p:blipFill>
          <a:blip r:embed="rId2"/>
          <a:srcRect l="1811" t="11050" r="5072" b="6703"/>
          <a:stretch>
            <a:fillRect/>
          </a:stretch>
        </p:blipFill>
        <p:spPr bwMode="auto">
          <a:xfrm>
            <a:off x="1763688" y="1628800"/>
            <a:ext cx="5251450" cy="463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4400" dirty="0" smtClean="0">
                <a:latin typeface="+mj-lt"/>
                <a:ea typeface="+mj-ea"/>
                <a:cs typeface="+mj-cs"/>
              </a:rPr>
              <a:t>e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-</a:t>
            </a:r>
            <a:r>
              <a:rPr kumimoji="0" lang="en-US" sz="4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asTTle</a:t>
            </a:r>
            <a:r>
              <a:rPr kumimoji="0" lang="en-US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scores by year level</a:t>
            </a:r>
            <a:endParaRPr kumimoji="0" lang="en-NZ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Entering results</a:t>
            </a:r>
            <a:endParaRPr lang="en-NZ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97708" y="1556792"/>
            <a:ext cx="5636568" cy="4623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2934648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charles\Local Settings\Temporary Internet Files\Content.IE5\O3YK22X6\MC900433165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71600" y="1027176"/>
            <a:ext cx="6400800" cy="48036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7544" y="980728"/>
            <a:ext cx="8127682" cy="54473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Annotated</a:t>
            </a:r>
            <a:r>
              <a:rPr kumimoji="0" lang="en-NZ" sz="4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exemplar </a:t>
            </a:r>
            <a:endParaRPr kumimoji="0" lang="en-NZ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196657307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 dirty="0" smtClean="0"/>
              <a:t>Characteristics of the annotated exemplars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NZ" sz="3600" dirty="0" smtClean="0"/>
              <a:t>The 76 annotated exemplars:</a:t>
            </a:r>
          </a:p>
          <a:p>
            <a:pPr lvl="1">
              <a:buFontTx/>
              <a:buChar char="-"/>
            </a:pPr>
            <a:r>
              <a:rPr lang="en-NZ" sz="3300" dirty="0" smtClean="0"/>
              <a:t>developed from student responses to the 20 prompts</a:t>
            </a:r>
          </a:p>
          <a:p>
            <a:pPr lvl="1">
              <a:buFontTx/>
              <a:buChar char="-"/>
            </a:pPr>
            <a:r>
              <a:rPr lang="en-NZ" sz="3300" dirty="0" smtClean="0"/>
              <a:t>marked using the rubric</a:t>
            </a:r>
          </a:p>
          <a:p>
            <a:pPr lvl="1">
              <a:buFontTx/>
              <a:buChar char="-"/>
            </a:pPr>
            <a:r>
              <a:rPr lang="en-NZ" sz="3300" dirty="0" smtClean="0"/>
              <a:t>cover all prompts (each prompt has at least 3, covering a range of scores—low, medium, and high)</a:t>
            </a:r>
          </a:p>
          <a:p>
            <a:endParaRPr lang="en-NZ" dirty="0" smtClean="0"/>
          </a:p>
          <a:p>
            <a:r>
              <a:rPr lang="en-NZ" dirty="0" smtClean="0"/>
              <a:t>The student scripts exemplify: </a:t>
            </a:r>
          </a:p>
          <a:p>
            <a:pPr lvl="1">
              <a:buFontTx/>
              <a:buChar char="-"/>
            </a:pPr>
            <a:r>
              <a:rPr lang="en-NZ" sz="3300" dirty="0" smtClean="0"/>
              <a:t>typical, not ideal, writing</a:t>
            </a:r>
          </a:p>
          <a:p>
            <a:pPr lvl="1">
              <a:buFontTx/>
              <a:buChar char="-"/>
            </a:pPr>
            <a:r>
              <a:rPr lang="en-NZ" sz="3300" dirty="0" smtClean="0"/>
              <a:t>tricky features to score (e.g., possibly off-topic; multiple purposes)</a:t>
            </a:r>
          </a:p>
          <a:p>
            <a:pPr lvl="1">
              <a:buNone/>
            </a:pPr>
            <a:endParaRPr lang="en-NZ" dirty="0" smtClean="0"/>
          </a:p>
          <a:p>
            <a:r>
              <a:rPr lang="en-NZ" dirty="0" smtClean="0"/>
              <a:t>The annotations:</a:t>
            </a:r>
          </a:p>
          <a:p>
            <a:pPr lvl="1">
              <a:buFontTx/>
              <a:buChar char="-"/>
            </a:pPr>
            <a:r>
              <a:rPr lang="en-NZ" sz="3300" dirty="0" smtClean="0"/>
              <a:t>justify scores</a:t>
            </a:r>
          </a:p>
          <a:p>
            <a:pPr lvl="1">
              <a:buFontTx/>
              <a:buChar char="-"/>
            </a:pPr>
            <a:endParaRPr lang="en-NZ" dirty="0" smtClean="0"/>
          </a:p>
          <a:p>
            <a:r>
              <a:rPr lang="en-NZ" dirty="0" smtClean="0"/>
              <a:t>The generic exemplars:</a:t>
            </a:r>
          </a:p>
          <a:p>
            <a:pPr lvl="1">
              <a:buFontTx/>
              <a:buChar char="-"/>
            </a:pPr>
            <a:r>
              <a:rPr lang="en-NZ" sz="3300" dirty="0" smtClean="0"/>
              <a:t>from the same group of 76</a:t>
            </a:r>
          </a:p>
          <a:p>
            <a:pPr lvl="1">
              <a:buFontTx/>
              <a:buChar char="-"/>
            </a:pPr>
            <a:r>
              <a:rPr lang="en-NZ" sz="3300" dirty="0" smtClean="0"/>
              <a:t>used to check interpretation of individual categories </a:t>
            </a:r>
          </a:p>
          <a:p>
            <a:pPr lvl="1">
              <a:buNone/>
            </a:pPr>
            <a:endParaRPr lang="en-NZ" dirty="0" smtClean="0"/>
          </a:p>
        </p:txBody>
      </p:sp>
    </p:spTree>
    <p:extLst>
      <p:ext uri="{BB962C8B-B14F-4D97-AF65-F5344CB8AC3E}">
        <p14:creationId xmlns:p14="http://schemas.microsoft.com/office/powerpoint/2010/main" val="25429359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Scores for e-</a:t>
            </a:r>
            <a:r>
              <a:rPr lang="en-NZ" dirty="0" err="1" smtClean="0"/>
              <a:t>asTTle</a:t>
            </a:r>
            <a:r>
              <a:rPr lang="en-NZ" dirty="0" smtClean="0"/>
              <a:t> writing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Raw rubric scores tell us which is the best descriptive category for the student’s work for each element.</a:t>
            </a:r>
          </a:p>
          <a:p>
            <a:r>
              <a:rPr lang="en-NZ" dirty="0" smtClean="0"/>
              <a:t>The e-</a:t>
            </a:r>
            <a:r>
              <a:rPr lang="en-NZ" dirty="0" err="1" smtClean="0"/>
              <a:t>asTTle</a:t>
            </a:r>
            <a:r>
              <a:rPr lang="en-NZ" dirty="0" smtClean="0"/>
              <a:t> application converts rubric scores to scale scores.</a:t>
            </a:r>
          </a:p>
          <a:p>
            <a:r>
              <a:rPr lang="en-NZ" dirty="0" smtClean="0"/>
              <a:t>Scale scores are linked to curriculum levels.</a:t>
            </a:r>
          </a:p>
          <a:p>
            <a:endParaRPr lang="en-NZ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Marking process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NZ" sz="3400" dirty="0" smtClean="0"/>
              <a:t>Markers  need:</a:t>
            </a:r>
          </a:p>
          <a:p>
            <a:pPr lvl="1">
              <a:buFontTx/>
              <a:buChar char="-"/>
            </a:pPr>
            <a:r>
              <a:rPr lang="en-NZ" sz="2900" dirty="0" smtClean="0"/>
              <a:t>student script</a:t>
            </a:r>
          </a:p>
          <a:p>
            <a:pPr lvl="1">
              <a:buFontTx/>
              <a:buChar char="-"/>
            </a:pPr>
            <a:r>
              <a:rPr lang="en-NZ" sz="2900" dirty="0" smtClean="0"/>
              <a:t>prompt</a:t>
            </a:r>
          </a:p>
          <a:p>
            <a:pPr lvl="1">
              <a:buFontTx/>
              <a:buChar char="-"/>
            </a:pPr>
            <a:r>
              <a:rPr lang="en-NZ" sz="2900" dirty="0" smtClean="0"/>
              <a:t>marking rubric (ideas, structure and language, organisation, vocabulary, sentence structure, punctuation, and spelling)</a:t>
            </a:r>
          </a:p>
          <a:p>
            <a:pPr lvl="1">
              <a:buFontTx/>
              <a:buChar char="-"/>
            </a:pPr>
            <a:r>
              <a:rPr lang="en-NZ" sz="2900" dirty="0" smtClean="0"/>
              <a:t>structure and language notes</a:t>
            </a:r>
          </a:p>
          <a:p>
            <a:pPr lvl="1">
              <a:buFontTx/>
              <a:buChar char="-"/>
            </a:pPr>
            <a:r>
              <a:rPr lang="en-NZ" sz="2900" dirty="0" smtClean="0"/>
              <a:t>annotated exemplars</a:t>
            </a:r>
          </a:p>
          <a:p>
            <a:pPr lvl="1">
              <a:buFontTx/>
              <a:buChar char="-"/>
            </a:pPr>
            <a:r>
              <a:rPr lang="en-NZ" sz="2900" dirty="0" smtClean="0"/>
              <a:t>glossary and definitions</a:t>
            </a:r>
          </a:p>
          <a:p>
            <a:pPr lvl="1">
              <a:buFontTx/>
              <a:buChar char="-"/>
            </a:pPr>
            <a:endParaRPr lang="en-NZ" dirty="0" smtClean="0"/>
          </a:p>
          <a:p>
            <a:r>
              <a:rPr lang="en-NZ" sz="3400" dirty="0" smtClean="0"/>
              <a:t>A step by step approach:</a:t>
            </a:r>
          </a:p>
          <a:p>
            <a:pPr lvl="1">
              <a:buFontTx/>
              <a:buChar char="-"/>
            </a:pPr>
            <a:r>
              <a:rPr lang="en-NZ" dirty="0" smtClean="0"/>
              <a:t>read through whole script</a:t>
            </a:r>
          </a:p>
          <a:p>
            <a:pPr lvl="1">
              <a:buFontTx/>
              <a:buChar char="-"/>
            </a:pPr>
            <a:r>
              <a:rPr lang="en-NZ" dirty="0" smtClean="0"/>
              <a:t>work through rubric element by element</a:t>
            </a:r>
          </a:p>
          <a:p>
            <a:pPr lvl="1">
              <a:buFontTx/>
              <a:buChar char="-"/>
            </a:pPr>
            <a:r>
              <a:rPr lang="en-NZ" dirty="0" smtClean="0"/>
              <a:t>check writing against category descriptors and notes to identify best fit category (R1, R2 , R3 etc)</a:t>
            </a:r>
          </a:p>
          <a:p>
            <a:pPr lvl="1">
              <a:buFontTx/>
              <a:buChar char="-"/>
            </a:pPr>
            <a:r>
              <a:rPr lang="en-NZ" dirty="0" smtClean="0"/>
              <a:t>use exemplars to clarify and confirm decisions</a:t>
            </a:r>
          </a:p>
          <a:p>
            <a:pPr lvl="1">
              <a:buFontTx/>
              <a:buChar char="-"/>
            </a:pPr>
            <a:r>
              <a:rPr lang="en-NZ" dirty="0" smtClean="0"/>
              <a:t>moderate  decisions</a:t>
            </a:r>
          </a:p>
          <a:p>
            <a:pPr lvl="1">
              <a:buFontTx/>
              <a:buChar char="-"/>
            </a:pPr>
            <a:r>
              <a:rPr lang="en-NZ" dirty="0" smtClean="0"/>
              <a:t>record each score on front page of student writing booklet</a:t>
            </a:r>
          </a:p>
          <a:p>
            <a:endParaRPr lang="en-NZ" dirty="0" smtClean="0"/>
          </a:p>
          <a:p>
            <a:endParaRPr lang="en-NZ" dirty="0" smtClean="0"/>
          </a:p>
          <a:p>
            <a:endParaRPr lang="en-NZ" dirty="0" smtClean="0"/>
          </a:p>
          <a:p>
            <a:endParaRPr lang="en-NZ" dirty="0" smtClean="0"/>
          </a:p>
          <a:p>
            <a:endParaRPr lang="en-NZ" dirty="0" smtClean="0"/>
          </a:p>
        </p:txBody>
      </p:sp>
    </p:spTree>
    <p:extLst>
      <p:ext uri="{BB962C8B-B14F-4D97-AF65-F5344CB8AC3E}">
        <p14:creationId xmlns:p14="http://schemas.microsoft.com/office/powerpoint/2010/main" val="33620101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Scale scores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NZ" dirty="0" smtClean="0"/>
              <a:t>Scale scores take into account the “difficulty” of the prompt.</a:t>
            </a:r>
          </a:p>
          <a:p>
            <a:r>
              <a:rPr lang="en-NZ" dirty="0" smtClean="0"/>
              <a:t>Scale scores form an interval scale.</a:t>
            </a:r>
          </a:p>
          <a:p>
            <a:r>
              <a:rPr lang="en-NZ" dirty="0" smtClean="0"/>
              <a:t>Scale scores are generally between 1000 and 2000 units.</a:t>
            </a:r>
          </a:p>
          <a:p>
            <a:r>
              <a:rPr lang="en-NZ" dirty="0" smtClean="0"/>
              <a:t>Very useful for tracking progress over time.</a:t>
            </a:r>
          </a:p>
          <a:p>
            <a:endParaRPr lang="en-NZ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 dirty="0" smtClean="0"/>
              <a:t>Linking the scale to curriculum levels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Scale scores are linked to curriculum levels.</a:t>
            </a:r>
          </a:p>
          <a:p>
            <a:r>
              <a:rPr lang="en-NZ" dirty="0" smtClean="0"/>
              <a:t>Descriptions provided in the literacy learning progressions used to define this linking.</a:t>
            </a:r>
          </a:p>
          <a:p>
            <a:r>
              <a:rPr lang="en-NZ" dirty="0" smtClean="0"/>
              <a:t>Curriculum levels are divided into basic, proficient and advanced stages (B,P,A).</a:t>
            </a:r>
          </a:p>
          <a:p>
            <a:endParaRPr lang="en-NZ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NZ" sz="3600" dirty="0" smtClean="0"/>
              <a:t>Linking scale scores and curriculum levels</a:t>
            </a:r>
            <a:endParaRPr lang="en-NZ" sz="3600" dirty="0"/>
          </a:p>
        </p:txBody>
      </p:sp>
      <p:pic>
        <p:nvPicPr>
          <p:cNvPr id="11266" name="Picture 2" descr="Cur_Levels"/>
          <p:cNvPicPr>
            <a:picLocks noChangeAspect="1" noChangeArrowheads="1"/>
          </p:cNvPicPr>
          <p:nvPr/>
        </p:nvPicPr>
        <p:blipFill>
          <a:blip r:embed="rId2"/>
          <a:srcRect l="17520" t="19583" r="10159" b="10652"/>
          <a:stretch>
            <a:fillRect/>
          </a:stretch>
        </p:blipFill>
        <p:spPr bwMode="auto">
          <a:xfrm>
            <a:off x="894736" y="1218332"/>
            <a:ext cx="7213638" cy="50189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New Consideration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Unlike old tool it does NOT show “This student is a 3P”</a:t>
            </a:r>
          </a:p>
          <a:p>
            <a:r>
              <a:rPr lang="en-US" dirty="0" smtClean="0"/>
              <a:t>Unlike old tool it does NOT show “ This writing is a 3P”</a:t>
            </a:r>
          </a:p>
          <a:p>
            <a:r>
              <a:rPr lang="en-US" dirty="0" smtClean="0"/>
              <a:t>It DOES show “ This writing/writer shows many competencies of level 3P”</a:t>
            </a:r>
          </a:p>
          <a:p>
            <a:r>
              <a:rPr lang="en-US" dirty="0" smtClean="0"/>
              <a:t>When marking err on side of caution – needs to be a lot of evidence</a:t>
            </a:r>
          </a:p>
          <a:p>
            <a:r>
              <a:rPr lang="en-US" dirty="0" smtClean="0"/>
              <a:t>Scaled scores of old tool can track to new.</a:t>
            </a:r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796882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The scale</a:t>
            </a:r>
            <a:endParaRPr lang="en-NZ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27784" y="1628800"/>
            <a:ext cx="1057275" cy="423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5" name="Straight Arrow Connector 4"/>
          <p:cNvCxnSpPr/>
          <p:nvPr/>
        </p:nvCxnSpPr>
        <p:spPr>
          <a:xfrm rot="10800000">
            <a:off x="3923928" y="3717032"/>
            <a:ext cx="158417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5580112" y="3501008"/>
            <a:ext cx="31683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The level of the blue shading indicates the NZ mean at Year 6</a:t>
            </a:r>
            <a:endParaRPr lang="en-NZ" dirty="0"/>
          </a:p>
        </p:txBody>
      </p:sp>
      <p:cxnSp>
        <p:nvCxnSpPr>
          <p:cNvPr id="7" name="Straight Arrow Connector 6"/>
          <p:cNvCxnSpPr/>
          <p:nvPr/>
        </p:nvCxnSpPr>
        <p:spPr>
          <a:xfrm rot="10800000">
            <a:off x="3635896" y="3068960"/>
            <a:ext cx="187220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5580112" y="2204864"/>
            <a:ext cx="30243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The height of the red circle shows the scale score and the “error” range  for this student (1600 ± 44 </a:t>
            </a:r>
            <a:r>
              <a:rPr lang="en-NZ" dirty="0" err="1" smtClean="0"/>
              <a:t>aWS</a:t>
            </a:r>
            <a:r>
              <a:rPr lang="en-NZ" dirty="0" smtClean="0"/>
              <a:t> units)</a:t>
            </a:r>
            <a:endParaRPr lang="en-NZ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How precise are these scores?</a:t>
            </a:r>
            <a:endParaRPr lang="en-NZ" dirty="0"/>
          </a:p>
        </p:txBody>
      </p:sp>
      <p:sp>
        <p:nvSpPr>
          <p:cNvPr id="3" name="Rectangle 2"/>
          <p:cNvSpPr/>
          <p:nvPr/>
        </p:nvSpPr>
        <p:spPr>
          <a:xfrm>
            <a:off x="2915816" y="2060848"/>
            <a:ext cx="2645276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NZ" sz="4800" dirty="0" smtClean="0"/>
              <a:t>1600 ± 44</a:t>
            </a:r>
            <a:endParaRPr lang="en-NZ" sz="4800" dirty="0"/>
          </a:p>
        </p:txBody>
      </p:sp>
      <p:sp>
        <p:nvSpPr>
          <p:cNvPr id="5" name="TextBox 4"/>
          <p:cNvSpPr txBox="1"/>
          <p:nvPr/>
        </p:nvSpPr>
        <p:spPr>
          <a:xfrm>
            <a:off x="899591" y="2924944"/>
            <a:ext cx="7294653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400" dirty="0" smtClean="0"/>
              <a:t>The student’s “true” score most probably falls in the range 1556 to 1644 units.</a:t>
            </a:r>
          </a:p>
          <a:p>
            <a:endParaRPr lang="en-NZ" sz="2400" dirty="0" smtClean="0"/>
          </a:p>
          <a:p>
            <a:r>
              <a:rPr lang="en-NZ" sz="2400" dirty="0" smtClean="0"/>
              <a:t>The “± 44” is known as the “measurement error”. </a:t>
            </a:r>
          </a:p>
          <a:p>
            <a:endParaRPr lang="en-NZ" sz="2400" dirty="0" smtClean="0"/>
          </a:p>
          <a:p>
            <a:r>
              <a:rPr lang="en-NZ" sz="2400" dirty="0" smtClean="0"/>
              <a:t>Students who score at very low or very high levels will have greater errors associated with their scores.</a:t>
            </a:r>
            <a:endParaRPr lang="en-NZ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899592" y="1484784"/>
            <a:ext cx="72728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sz="2400" dirty="0" smtClean="0"/>
              <a:t>The e-</a:t>
            </a:r>
            <a:r>
              <a:rPr lang="en-NZ" sz="2400" dirty="0" err="1" smtClean="0"/>
              <a:t>asTTle</a:t>
            </a:r>
            <a:r>
              <a:rPr lang="en-NZ" sz="2400" dirty="0" smtClean="0"/>
              <a:t> writing score is reported as a range. For instance: </a:t>
            </a:r>
            <a:endParaRPr lang="en-NZ" sz="24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Reporting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All the same reports are available.</a:t>
            </a:r>
          </a:p>
          <a:p>
            <a:r>
              <a:rPr lang="en-NZ" dirty="0" smtClean="0"/>
              <a:t>Some changes to:</a:t>
            </a:r>
          </a:p>
          <a:p>
            <a:pPr lvl="1"/>
            <a:r>
              <a:rPr lang="en-NZ" dirty="0" smtClean="0"/>
              <a:t>The Individual learning Pathways Report</a:t>
            </a:r>
          </a:p>
          <a:p>
            <a:pPr lvl="1"/>
            <a:r>
              <a:rPr lang="en-NZ" dirty="0" smtClean="0"/>
              <a:t>Curriculum Levels Report.</a:t>
            </a:r>
            <a:endParaRPr lang="en-NZ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1809</TotalTime>
  <Words>638</Words>
  <Application>Microsoft Macintosh PowerPoint</Application>
  <PresentationFormat>On-screen Show (4:3)</PresentationFormat>
  <Paragraphs>98</Paragraphs>
  <Slides>20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Office Theme</vt:lpstr>
      <vt:lpstr>PowerPoint Presentation</vt:lpstr>
      <vt:lpstr>Scores for e-asTTle writing</vt:lpstr>
      <vt:lpstr>Scale scores</vt:lpstr>
      <vt:lpstr>Linking the scale to curriculum levels</vt:lpstr>
      <vt:lpstr>Linking scale scores and curriculum levels</vt:lpstr>
      <vt:lpstr>New Consideration</vt:lpstr>
      <vt:lpstr>The scale</vt:lpstr>
      <vt:lpstr>How precise are these scores?</vt:lpstr>
      <vt:lpstr>Reporting</vt:lpstr>
      <vt:lpstr>PowerPoint Presentation</vt:lpstr>
      <vt:lpstr>Strengths, Gaps and Achieved</vt:lpstr>
      <vt:lpstr>e-asTTle writing scores</vt:lpstr>
      <vt:lpstr>The Curriculum Levels Report</vt:lpstr>
      <vt:lpstr>National reference information for     e-asTTle writing</vt:lpstr>
      <vt:lpstr>PowerPoint Presentation</vt:lpstr>
      <vt:lpstr>Entering results</vt:lpstr>
      <vt:lpstr>PowerPoint Presentation</vt:lpstr>
      <vt:lpstr>PowerPoint Presentation</vt:lpstr>
      <vt:lpstr>Characteristics of the annotated exemplars</vt:lpstr>
      <vt:lpstr>Marking process</vt:lpstr>
    </vt:vector>
  </TitlesOfParts>
  <Company>NZCER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Joanne Edgecombe</dc:creator>
  <cp:lastModifiedBy>Microsoft Office User</cp:lastModifiedBy>
  <cp:revision>224</cp:revision>
  <dcterms:created xsi:type="dcterms:W3CDTF">2011-11-15T00:49:00Z</dcterms:created>
  <dcterms:modified xsi:type="dcterms:W3CDTF">2012-05-13T05:16:26Z</dcterms:modified>
</cp:coreProperties>
</file>